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5" r:id="rId9"/>
    <p:sldId id="264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14" autoAdjust="0"/>
  </p:normalViewPr>
  <p:slideViewPr>
    <p:cSldViewPr>
      <p:cViewPr>
        <p:scale>
          <a:sx n="100" d="100"/>
          <a:sy n="100" d="100"/>
        </p:scale>
        <p:origin x="-702" y="3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D1838-9F38-467E-A55A-34AA31228CBE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13716-1139-47DA-9560-9E6459893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D1838-9F38-467E-A55A-34AA31228CBE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13716-1139-47DA-9560-9E6459893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D1838-9F38-467E-A55A-34AA31228CBE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13716-1139-47DA-9560-9E6459893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D1838-9F38-467E-A55A-34AA31228CBE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13716-1139-47DA-9560-9E6459893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D1838-9F38-467E-A55A-34AA31228CBE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13716-1139-47DA-9560-9E6459893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D1838-9F38-467E-A55A-34AA31228CBE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13716-1139-47DA-9560-9E6459893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D1838-9F38-467E-A55A-34AA31228CBE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13716-1139-47DA-9560-9E6459893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D1838-9F38-467E-A55A-34AA31228CBE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D13716-1139-47DA-9560-9E64598931E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D1838-9F38-467E-A55A-34AA31228CBE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13716-1139-47DA-9560-9E6459893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D1838-9F38-467E-A55A-34AA31228CBE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F3D13716-1139-47DA-9560-9E6459893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0C8D1838-9F38-467E-A55A-34AA31228CBE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13716-1139-47DA-9560-9E6459893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C8D1838-9F38-467E-A55A-34AA31228CBE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3D13716-1139-47DA-9560-9E6459893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insects.ummz.lsa.umich.edu/MES/notes/entnote22.html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1066800"/>
          </a:xfrm>
        </p:spPr>
        <p:txBody>
          <a:bodyPr>
            <a:noAutofit/>
          </a:bodyPr>
          <a:lstStyle/>
          <a:p>
            <a:r>
              <a:rPr lang="en-US" sz="66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nprior" pitchFamily="2" charset="0"/>
              </a:rPr>
              <a:t>Honeybees</a:t>
            </a:r>
            <a:endParaRPr lang="en-US" sz="4800" dirty="0">
              <a:solidFill>
                <a:schemeClr val="accent2">
                  <a:lumMod val="60000"/>
                  <a:lumOff val="40000"/>
                </a:schemeClr>
              </a:solidFill>
              <a:latin typeface="Arnprior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By </a:t>
            </a:r>
            <a:r>
              <a:rPr lang="en-US" smtClean="0"/>
              <a:t>Samuel</a:t>
            </a:r>
            <a:endParaRPr lang="en-US" dirty="0" smtClean="0"/>
          </a:p>
          <a:p>
            <a:r>
              <a:rPr lang="en-US" dirty="0" smtClean="0"/>
              <a:t>November,4,2011</a:t>
            </a:r>
            <a:endParaRPr lang="en-US" dirty="0"/>
          </a:p>
        </p:txBody>
      </p:sp>
      <p:pic>
        <p:nvPicPr>
          <p:cNvPr id="1026" name="Picture 2" descr="C:\Documents and Settings\Administrator\Local Settings\Temporary Internet Files\Content.IE5\U5YZSPAB\MC900438018[2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267200"/>
            <a:ext cx="2743200" cy="2743200"/>
          </a:xfrm>
          <a:prstGeom prst="rect">
            <a:avLst/>
          </a:prstGeom>
          <a:noFill/>
        </p:spPr>
      </p:pic>
      <p:pic>
        <p:nvPicPr>
          <p:cNvPr id="1027" name="Picture 3" descr="C:\Documents and Settings\Administrator\Local Settings\Temporary Internet Files\Content.IE5\SXSZG1IH\MC90033172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4343400"/>
            <a:ext cx="1597025" cy="1773238"/>
          </a:xfrm>
          <a:prstGeom prst="rect">
            <a:avLst/>
          </a:prstGeom>
          <a:noFill/>
        </p:spPr>
      </p:pic>
      <p:pic>
        <p:nvPicPr>
          <p:cNvPr id="5121" name="Picture 1" descr="C:\Documents and Settings\Administrator\Local Settings\Temporary Internet Files\Content.IE5\U5YZSPAB\MC90043801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4343400"/>
            <a:ext cx="2743200" cy="2743200"/>
          </a:xfrm>
          <a:prstGeom prst="rect">
            <a:avLst/>
          </a:prstGeom>
          <a:noFill/>
        </p:spPr>
      </p:pic>
      <p:pic>
        <p:nvPicPr>
          <p:cNvPr id="7" name="Picture 4" descr="C:\Documents and Settings\Administrator\Local Settings\Temporary Internet Files\Content.IE5\OPMNOPUV\MC900437641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1295400"/>
            <a:ext cx="3657600" cy="36576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648200"/>
            <a:ext cx="7772400" cy="914400"/>
          </a:xfrm>
        </p:spPr>
        <p:txBody>
          <a:bodyPr>
            <a:noAutofit/>
          </a:bodyPr>
          <a:lstStyle/>
          <a:p>
            <a:r>
              <a:rPr lang="en-US" sz="6600" dirty="0" smtClean="0">
                <a:latin typeface="Arnprior" pitchFamily="2" charset="0"/>
              </a:rPr>
              <a:t>C  r  e  d  I  t  s</a:t>
            </a:r>
            <a:endParaRPr lang="en-US" sz="6600" dirty="0">
              <a:latin typeface="Arnprior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47800" y="457200"/>
            <a:ext cx="7086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u="sng" dirty="0" smtClean="0">
                <a:solidFill>
                  <a:srgbClr val="0070C0"/>
                </a:solidFill>
                <a:latin typeface="Arnprior" pitchFamily="2" charset="0"/>
              </a:rPr>
              <a:t>1</a:t>
            </a:r>
            <a:r>
              <a:rPr lang="en-US" sz="2000" u="sng" dirty="0" smtClean="0">
                <a:solidFill>
                  <a:srgbClr val="0070C0"/>
                </a:solidFill>
                <a:latin typeface="Arnprior" pitchFamily="2" charset="0"/>
              </a:rPr>
              <a:t>.Slide  7: </a:t>
            </a:r>
            <a:r>
              <a:rPr lang="en-US" sz="2000" u="sng" dirty="0" smtClean="0">
                <a:solidFill>
                  <a:srgbClr val="0070C0"/>
                </a:solidFill>
                <a:latin typeface="Arnprior" pitchFamily="2" charset="0"/>
                <a:hlinkClick r:id="rId2"/>
              </a:rPr>
              <a:t>http://insects.ummz.lsa.umich.edu/MES/notes/entnote22.html</a:t>
            </a:r>
            <a:endParaRPr lang="en-US" sz="2000" u="sng" dirty="0" smtClean="0">
              <a:solidFill>
                <a:srgbClr val="0070C0"/>
              </a:solidFill>
              <a:latin typeface="Arnprior" pitchFamily="2" charset="0"/>
            </a:endParaRPr>
          </a:p>
          <a:p>
            <a:endParaRPr lang="en-US" sz="2000" u="sng" dirty="0" smtClean="0">
              <a:solidFill>
                <a:srgbClr val="0070C0"/>
              </a:solidFill>
              <a:latin typeface="Arnprior" pitchFamily="2" charset="0"/>
            </a:endParaRPr>
          </a:p>
          <a:p>
            <a:endParaRPr lang="en-US" sz="2000" u="sng" dirty="0" smtClean="0">
              <a:solidFill>
                <a:srgbClr val="0070C0"/>
              </a:solidFill>
              <a:latin typeface="Arnprior" pitchFamily="2" charset="0"/>
            </a:endParaRPr>
          </a:p>
          <a:p>
            <a:r>
              <a:rPr lang="en-US" sz="2000" u="sng" dirty="0" smtClean="0">
                <a:solidFill>
                  <a:srgbClr val="0070C0"/>
                </a:solidFill>
                <a:latin typeface="Arnprior" pitchFamily="2" charset="0"/>
              </a:rPr>
              <a:t>2.Slide 9 : Beekeeper  Jimmy Chalmers</a:t>
            </a:r>
          </a:p>
          <a:p>
            <a:endParaRPr lang="en-US" sz="2000" u="sng" dirty="0" smtClean="0">
              <a:solidFill>
                <a:srgbClr val="0070C0"/>
              </a:solidFill>
              <a:latin typeface="Arnprior" pitchFamily="2" charset="0"/>
            </a:endParaRPr>
          </a:p>
          <a:p>
            <a:r>
              <a:rPr lang="en-US" sz="2000" u="sng" dirty="0" smtClean="0">
                <a:solidFill>
                  <a:srgbClr val="0070C0"/>
                </a:solidFill>
                <a:latin typeface="Arnprior" pitchFamily="2" charset="0"/>
              </a:rPr>
              <a:t>3.</a:t>
            </a:r>
          </a:p>
          <a:p>
            <a:endParaRPr lang="en-US" sz="2000" u="sng" dirty="0">
              <a:solidFill>
                <a:srgbClr val="0070C0"/>
              </a:solidFill>
              <a:latin typeface="Arnprior" pitchFamily="2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>
                <a:latin typeface="Bauhaus 93" pitchFamily="82" charset="0"/>
              </a:rPr>
              <a:t>Bees live</a:t>
            </a:r>
            <a:endParaRPr lang="en-US" sz="9600" dirty="0">
              <a:latin typeface="Bauhaus 93" pitchFamily="8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Bees are born</a:t>
            </a:r>
          </a:p>
          <a:p>
            <a:r>
              <a:rPr lang="en-US" dirty="0" smtClean="0"/>
              <a:t>Bees grow </a:t>
            </a:r>
          </a:p>
          <a:p>
            <a:r>
              <a:rPr lang="en-US" dirty="0" smtClean="0"/>
              <a:t>Bees die</a:t>
            </a:r>
          </a:p>
          <a:p>
            <a:r>
              <a:rPr lang="en-US" dirty="0" smtClean="0"/>
              <a:t>Bees eat</a:t>
            </a:r>
          </a:p>
          <a:p>
            <a:r>
              <a:rPr lang="en-US" dirty="0" smtClean="0"/>
              <a:t>Bees are pollinators</a:t>
            </a:r>
          </a:p>
          <a:p>
            <a:r>
              <a:rPr lang="en-US" dirty="0" smtClean="0"/>
              <a:t>Bees breath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16537" y="1600200"/>
            <a:ext cx="4070263" cy="459506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050" name="Picture 2" descr="C:\Documents and Settings\Administrator\Local Settings\Temporary Internet Files\Content.IE5\U5YZSPAB\MC90005316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5982236">
            <a:off x="3704108" y="1681544"/>
            <a:ext cx="4038600" cy="51054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590800" y="381000"/>
            <a:ext cx="8229600" cy="1399032"/>
          </a:xfrm>
        </p:spPr>
        <p:txBody>
          <a:bodyPr>
            <a:noAutofit/>
          </a:bodyPr>
          <a:lstStyle/>
          <a:p>
            <a:r>
              <a:rPr lang="en-US" sz="6000" dirty="0" smtClean="0">
                <a:latin typeface="Blackadder ITC" pitchFamily="82" charset="0"/>
                <a:ea typeface="Batang" pitchFamily="18" charset="-127"/>
              </a:rPr>
              <a:t>Queen</a:t>
            </a:r>
            <a:endParaRPr lang="en-US" sz="6000" dirty="0">
              <a:latin typeface="Blackadder ITC" pitchFamily="82" charset="0"/>
              <a:ea typeface="Batang" pitchFamily="18" charset="-127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1447800"/>
            <a:ext cx="8503920" cy="4572000"/>
          </a:xfrm>
        </p:spPr>
        <p:txBody>
          <a:bodyPr/>
          <a:lstStyle/>
          <a:p>
            <a:r>
              <a:rPr lang="en-US" dirty="0" smtClean="0"/>
              <a:t>Beekeepers  paint Queen bees</a:t>
            </a:r>
          </a:p>
          <a:p>
            <a:r>
              <a:rPr lang="en-US" dirty="0" smtClean="0"/>
              <a:t>Queen bees only give birth</a:t>
            </a:r>
          </a:p>
          <a:p>
            <a:r>
              <a:rPr lang="en-US" dirty="0" smtClean="0"/>
              <a:t>They might be gold</a:t>
            </a:r>
          </a:p>
          <a:p>
            <a:r>
              <a:rPr lang="en-US" dirty="0" smtClean="0"/>
              <a:t>If there is more than 1 queen bee they fight for </a:t>
            </a:r>
            <a:r>
              <a:rPr lang="en-US" dirty="0" smtClean="0">
                <a:solidFill>
                  <a:srgbClr val="FF0000"/>
                </a:solidFill>
              </a:rPr>
              <a:t>death</a:t>
            </a:r>
          </a:p>
          <a:p>
            <a:endParaRPr lang="en-US" dirty="0"/>
          </a:p>
        </p:txBody>
      </p:sp>
      <p:pic>
        <p:nvPicPr>
          <p:cNvPr id="1026" name="Picture 2" descr="C:\Documents and Settings\Administrator\Local Settings\Temporary Internet Files\Content.IE5\0L2Z09YB\MC90043801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343400"/>
            <a:ext cx="2743200" cy="2743200"/>
          </a:xfrm>
          <a:prstGeom prst="rect">
            <a:avLst/>
          </a:prstGeom>
          <a:noFill/>
        </p:spPr>
      </p:pic>
      <p:pic>
        <p:nvPicPr>
          <p:cNvPr id="1027" name="Picture 3" descr="C:\Documents and Settings\Administrator\Local Settings\Temporary Internet Files\Content.IE5\0L2Z09YB\MC90043801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4648200"/>
            <a:ext cx="2743200" cy="2743200"/>
          </a:xfrm>
          <a:prstGeom prst="rect">
            <a:avLst/>
          </a:prstGeom>
          <a:noFill/>
        </p:spPr>
      </p:pic>
      <p:pic>
        <p:nvPicPr>
          <p:cNvPr id="1028" name="Picture 4" descr="C:\Documents and Settings\Administrator\Local Settings\Temporary Internet Files\Content.IE5\0L2Z09YB\MC90043801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4343400"/>
            <a:ext cx="2743200" cy="2743200"/>
          </a:xfrm>
          <a:prstGeom prst="rect">
            <a:avLst/>
          </a:prstGeom>
          <a:noFill/>
        </p:spPr>
      </p:pic>
      <p:pic>
        <p:nvPicPr>
          <p:cNvPr id="2" name="Picture 2" descr="C:\Documents and Settings\Administrator\Local Settings\Temporary Internet Files\Content.IE5\U5YZSPAB\MC90024077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03200"/>
            <a:ext cx="1713586" cy="1803197"/>
          </a:xfrm>
          <a:prstGeom prst="rect">
            <a:avLst/>
          </a:prstGeom>
          <a:noFill/>
        </p:spPr>
      </p:pic>
      <p:pic>
        <p:nvPicPr>
          <p:cNvPr id="3" name="Picture 3" descr="C:\Documents and Settings\Administrator\Local Settings\Temporary Internet Files\Content.IE5\U5YZSPAB\MC90024077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-152400"/>
            <a:ext cx="1712913" cy="1803400"/>
          </a:xfrm>
          <a:prstGeom prst="rect">
            <a:avLst/>
          </a:prstGeom>
          <a:noFill/>
        </p:spPr>
      </p:pic>
      <p:pic>
        <p:nvPicPr>
          <p:cNvPr id="4" name="Picture 4" descr="C:\Documents and Settings\Administrator\Local Settings\Temporary Internet Files\Content.IE5\SXSZG1IH\MC90024078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99275" y="1676400"/>
            <a:ext cx="1809750" cy="1331913"/>
          </a:xfrm>
          <a:prstGeom prst="rect">
            <a:avLst/>
          </a:prstGeom>
          <a:noFill/>
        </p:spPr>
      </p:pic>
      <p:pic>
        <p:nvPicPr>
          <p:cNvPr id="1029" name="Picture 5" descr="C:\Documents and Settings\Administrator\Local Settings\Temporary Internet Files\Content.IE5\0L2Z09YB\MC900240781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56463" y="3354388"/>
            <a:ext cx="1814512" cy="1797050"/>
          </a:xfrm>
          <a:prstGeom prst="rect">
            <a:avLst/>
          </a:prstGeom>
          <a:noFill/>
        </p:spPr>
      </p:pic>
      <p:pic>
        <p:nvPicPr>
          <p:cNvPr id="1030" name="Picture 6" descr="C:\Documents and Settings\Administrator\Local Settings\Temporary Internet Files\Content.IE5\OPMNOPUV\MC900240775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00600" y="3352800"/>
            <a:ext cx="1817688" cy="1331912"/>
          </a:xfrm>
          <a:prstGeom prst="rect">
            <a:avLst/>
          </a:prstGeom>
          <a:noFill/>
        </p:spPr>
      </p:pic>
      <p:pic>
        <p:nvPicPr>
          <p:cNvPr id="1031" name="Picture 7" descr="C:\Documents and Settings\Administrator\Local Settings\Temporary Internet Files\Content.IE5\U5YZSPAB\MC900240779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53200" y="762000"/>
            <a:ext cx="1826971" cy="1572768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534400" cy="758952"/>
          </a:xfrm>
        </p:spPr>
        <p:txBody>
          <a:bodyPr>
            <a:noAutofit/>
          </a:bodyPr>
          <a:lstStyle/>
          <a:p>
            <a:r>
              <a:rPr lang="en-US" sz="4800" dirty="0" smtClean="0">
                <a:latin typeface="Baveuse" pitchFamily="2" charset="0"/>
              </a:rPr>
              <a:t>Drone</a:t>
            </a:r>
            <a:r>
              <a:rPr lang="en-US" sz="6000" dirty="0" smtClean="0">
                <a:latin typeface="Baveuse" pitchFamily="2" charset="0"/>
              </a:rPr>
              <a:t> </a:t>
            </a:r>
            <a:endParaRPr lang="en-US" sz="6000" dirty="0">
              <a:latin typeface="Baveuse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Is male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Gets abandoned in winter to </a:t>
            </a:r>
            <a:r>
              <a:rPr lang="en-US" sz="5400" dirty="0" smtClean="0">
                <a:solidFill>
                  <a:srgbClr val="FF0000"/>
                </a:solidFill>
              </a:rPr>
              <a:t>d</a:t>
            </a:r>
            <a:r>
              <a:rPr lang="en-US" sz="5400" dirty="0" smtClean="0">
                <a:solidFill>
                  <a:srgbClr val="FFFF00"/>
                </a:solidFill>
              </a:rPr>
              <a:t>i</a:t>
            </a:r>
            <a:r>
              <a:rPr lang="en-US" sz="5400" dirty="0" smtClean="0">
                <a:solidFill>
                  <a:srgbClr val="FFC000"/>
                </a:solidFill>
              </a:rPr>
              <a:t>e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211638" y="-247569"/>
            <a:ext cx="22860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b="1" dirty="0" smtClean="0">
                <a:ln w="11430"/>
                <a:gradFill>
                  <a:gsLst>
                    <a:gs pos="0">
                      <a:srgbClr val="CCB400">
                        <a:tint val="70000"/>
                        <a:satMod val="245000"/>
                      </a:srgbClr>
                    </a:gs>
                    <a:gs pos="75000">
                      <a:srgbClr val="CCB400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CB400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/>
            </a:r>
            <a:br>
              <a:rPr lang="en-US" sz="6000" b="1" dirty="0" smtClean="0">
                <a:ln w="11430"/>
                <a:gradFill>
                  <a:gsLst>
                    <a:gs pos="0">
                      <a:srgbClr val="CCB400">
                        <a:tint val="70000"/>
                        <a:satMod val="245000"/>
                      </a:srgbClr>
                    </a:gs>
                    <a:gs pos="75000">
                      <a:srgbClr val="CCB400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CB400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</a:br>
            <a:endParaRPr lang="en-US" dirty="0"/>
          </a:p>
        </p:txBody>
      </p:sp>
      <p:pic>
        <p:nvPicPr>
          <p:cNvPr id="3073" name="Picture 1" descr="C:\Documents and Settings\Administrator\Local Settings\Temporary Internet Files\Content.IE5\U5YZSPAB\MC90043801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429000"/>
            <a:ext cx="2743200" cy="2743200"/>
          </a:xfrm>
          <a:prstGeom prst="rect">
            <a:avLst/>
          </a:prstGeom>
          <a:noFill/>
        </p:spPr>
      </p:pic>
      <p:pic>
        <p:nvPicPr>
          <p:cNvPr id="3074" name="Picture 2" descr="C:\Documents and Settings\Administrator\Local Settings\Temporary Internet Files\Content.IE5\U5YZSPAB\MC90043801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3962400"/>
            <a:ext cx="2743200" cy="274320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105400"/>
            <a:ext cx="7772400" cy="758952"/>
          </a:xfrm>
        </p:spPr>
        <p:txBody>
          <a:bodyPr>
            <a:normAutofit fontScale="90000"/>
          </a:bodyPr>
          <a:lstStyle/>
          <a:p>
            <a:r>
              <a:rPr lang="en-US" sz="80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/>
            </a:r>
            <a:br>
              <a:rPr lang="en-US" sz="80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</a:br>
            <a:r>
              <a:rPr lang="en-US" sz="60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Berlin Sans FB Demi" pitchFamily="34" charset="0"/>
              </a:rPr>
              <a:t>Worker</a:t>
            </a:r>
            <a:endParaRPr lang="en-US" sz="5300" dirty="0"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357" y="1293939"/>
            <a:ext cx="8183880" cy="4187952"/>
          </a:xfrm>
        </p:spPr>
        <p:txBody>
          <a:bodyPr>
            <a:normAutofit lnSpcReduction="10000"/>
          </a:bodyPr>
          <a:lstStyle/>
          <a:p>
            <a:pPr lvl="1">
              <a:buNone/>
            </a:pPr>
            <a:r>
              <a:rPr lang="en-US" dirty="0" smtClean="0"/>
              <a:t>Worker bees protect  the queen bee</a:t>
            </a:r>
          </a:p>
          <a:p>
            <a:r>
              <a:rPr lang="en-US" dirty="0" smtClean="0"/>
              <a:t>Have pollen bag</a:t>
            </a:r>
          </a:p>
          <a:p>
            <a:r>
              <a:rPr lang="en-US" dirty="0" smtClean="0"/>
              <a:t>Has stinger</a:t>
            </a:r>
          </a:p>
          <a:p>
            <a:r>
              <a:rPr lang="en-US" dirty="0" smtClean="0"/>
              <a:t>Guard hive</a:t>
            </a:r>
          </a:p>
          <a:p>
            <a:r>
              <a:rPr lang="en-US" dirty="0" smtClean="0"/>
              <a:t>Gather food</a:t>
            </a:r>
          </a:p>
          <a:p>
            <a:r>
              <a:rPr lang="en-US" dirty="0" smtClean="0"/>
              <a:t>Make honey</a:t>
            </a:r>
          </a:p>
          <a:p>
            <a:r>
              <a:rPr lang="en-US" dirty="0" smtClean="0"/>
              <a:t>Build </a:t>
            </a:r>
            <a:r>
              <a:rPr lang="en-US" smtClean="0"/>
              <a:t>honey comb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6" name="Picture 2" descr="C:\Documents and Settings\Administrator\Local Settings\Temporary Internet Files\Content.IE5\OPMNOPUV\MC90024077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2209800"/>
            <a:ext cx="1712913" cy="1803400"/>
          </a:xfrm>
          <a:prstGeom prst="rect">
            <a:avLst/>
          </a:prstGeom>
          <a:noFill/>
        </p:spPr>
      </p:pic>
      <p:pic>
        <p:nvPicPr>
          <p:cNvPr id="1028" name="Picture 4" descr="C:\Documents and Settings\Administrator\Local Settings\Temporary Internet Files\Content.IE5\OPMNOPUV\MC900437641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990600"/>
            <a:ext cx="3657600" cy="3657600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erlin Sans FB Demi" pitchFamily="34" charset="0"/>
              </a:rPr>
              <a:t>Bee diagram</a:t>
            </a:r>
            <a:endParaRPr lang="en-US" dirty="0">
              <a:latin typeface="Berlin Sans FB Demi" pitchFamily="34" charset="0"/>
            </a:endParaRPr>
          </a:p>
        </p:txBody>
      </p:sp>
      <p:pic>
        <p:nvPicPr>
          <p:cNvPr id="2050" name="Picture 2" descr="http://www.enchantedlearning.com/hgifs/Honeybee_bw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762000"/>
            <a:ext cx="6781800" cy="4627871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1143000" indent="-1143000">
              <a:lnSpc>
                <a:spcPct val="150000"/>
              </a:lnSpc>
            </a:pPr>
            <a:r>
              <a:rPr lang="en-US" sz="6700" dirty="0" smtClean="0">
                <a:latin typeface="Algerian" pitchFamily="82" charset="0"/>
              </a:rPr>
              <a:t>The waggle</a:t>
            </a:r>
            <a:r>
              <a:rPr lang="en-US" dirty="0" smtClean="0">
                <a:latin typeface="Algerian" pitchFamily="82" charset="0"/>
              </a:rPr>
              <a:t> </a:t>
            </a:r>
            <a:r>
              <a:rPr lang="en-US" sz="7300" dirty="0" smtClean="0">
                <a:latin typeface="Algerian" pitchFamily="82" charset="0"/>
              </a:rPr>
              <a:t>dance</a:t>
            </a:r>
            <a:endParaRPr lang="en-US" sz="7300" dirty="0">
              <a:latin typeface="Algerian" pitchFamily="82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Worker bee does the waggle dance</a:t>
            </a:r>
          </a:p>
          <a:p>
            <a:r>
              <a:rPr lang="en-US" dirty="0" smtClean="0"/>
              <a:t>It  locates the 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pollen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http://insects.ummz.lsa.umich.edu/MES/notes/fig22-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2286000"/>
            <a:ext cx="2581275" cy="2447926"/>
          </a:xfrm>
          <a:prstGeom prst="rect">
            <a:avLst/>
          </a:prstGeom>
          <a:noFill/>
        </p:spPr>
      </p:pic>
      <p:pic>
        <p:nvPicPr>
          <p:cNvPr id="15362" name="Picture 2" descr="Animation of a bees waggle dance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2743200"/>
            <a:ext cx="1571625" cy="1771651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533400" y="4800600"/>
            <a:ext cx="7696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 waggle dance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Bee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4038600" cy="4525963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Death is caused by ccd (colony collapse disorder)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Queen bee is in charge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219</TotalTime>
  <Words>133</Words>
  <Application>Microsoft Office PowerPoint</Application>
  <PresentationFormat>On-screen Show (4:3)</PresentationFormat>
  <Paragraphs>43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Technic</vt:lpstr>
      <vt:lpstr>Honeybees</vt:lpstr>
      <vt:lpstr>Bees live</vt:lpstr>
      <vt:lpstr>Queen</vt:lpstr>
      <vt:lpstr>Drone </vt:lpstr>
      <vt:lpstr> Worker</vt:lpstr>
      <vt:lpstr>Bee diagram</vt:lpstr>
      <vt:lpstr>The waggle dance</vt:lpstr>
      <vt:lpstr>Slide 8</vt:lpstr>
      <vt:lpstr>Bee facts</vt:lpstr>
      <vt:lpstr>C  r  e  d  I  t  s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Bees</dc:title>
  <dc:creator>WCPSS</dc:creator>
  <cp:lastModifiedBy>WCPSS</cp:lastModifiedBy>
  <cp:revision>24</cp:revision>
  <dcterms:created xsi:type="dcterms:W3CDTF">2011-11-02T16:12:57Z</dcterms:created>
  <dcterms:modified xsi:type="dcterms:W3CDTF">2011-11-21T19:07:40Z</dcterms:modified>
</cp:coreProperties>
</file>